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1431" r:id="rId2"/>
    <p:sldId id="1409" r:id="rId3"/>
    <p:sldId id="1374" r:id="rId4"/>
    <p:sldId id="1429" r:id="rId5"/>
    <p:sldId id="1430" r:id="rId6"/>
    <p:sldId id="1376" r:id="rId7"/>
    <p:sldId id="1421" r:id="rId8"/>
    <p:sldId id="1379" r:id="rId9"/>
    <p:sldId id="1422" r:id="rId10"/>
    <p:sldId id="1385" r:id="rId11"/>
    <p:sldId id="1386" r:id="rId12"/>
    <p:sldId id="1387" r:id="rId13"/>
    <p:sldId id="1388" r:id="rId14"/>
    <p:sldId id="1423" r:id="rId15"/>
    <p:sldId id="1389" r:id="rId16"/>
    <p:sldId id="1392" r:id="rId17"/>
    <p:sldId id="1394" r:id="rId18"/>
    <p:sldId id="1395" r:id="rId19"/>
    <p:sldId id="1397" r:id="rId20"/>
    <p:sldId id="1424" r:id="rId21"/>
    <p:sldId id="1425" r:id="rId22"/>
    <p:sldId id="1426" r:id="rId23"/>
    <p:sldId id="1427" r:id="rId24"/>
    <p:sldId id="1428" r:id="rId25"/>
    <p:sldId id="1420" r:id="rId26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5640"/>
    <a:srgbClr val="F0CDBC"/>
    <a:srgbClr val="008080"/>
    <a:srgbClr val="0033CC"/>
    <a:srgbClr val="0000CC"/>
    <a:srgbClr val="BD582C"/>
    <a:srgbClr val="E48312"/>
    <a:srgbClr val="7F7F7F"/>
    <a:srgbClr val="94A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79003" autoAdjust="0"/>
  </p:normalViewPr>
  <p:slideViewPr>
    <p:cSldViewPr snapToGrid="0">
      <p:cViewPr varScale="1">
        <p:scale>
          <a:sx n="65" d="100"/>
          <a:sy n="65" d="100"/>
        </p:scale>
        <p:origin x="78" y="18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784570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20E5CC8-4B4D-43D2-A076-4228DBE574B7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23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20E5CC8-4B4D-43D2-A076-4228DBE574B7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19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302E7B5-A053-4E86-8336-78E4DA609877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799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AAF883FF-2F58-4107-BEA6-5C2298E1F95A}" type="slidenum">
              <a:rPr lang="en-US" altLang="en-US" sz="1200"/>
              <a:pPr eaLnBrk="1" hangingPunct="1"/>
              <a:t>16</a:t>
            </a:fld>
            <a:endParaRPr lang="en-US" alt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8759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94D377C-1700-4A4E-905A-4A8C020F95F9}" type="slidenum">
              <a:rPr lang="en-US" altLang="en-US" sz="1200"/>
              <a:pPr eaLnBrk="1" hangingPunct="1"/>
              <a:t>17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39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D037545-7FB3-4A1F-AEEC-458772C76451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6381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9EADABB-4320-482A-B7AD-73BCD29C70DB}" type="slidenum">
              <a:rPr lang="en-US" altLang="en-US" sz="1200"/>
              <a:pPr eaLnBrk="1" hangingPunct="1"/>
              <a:t>19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2696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9EADABB-4320-482A-B7AD-73BCD29C70DB}" type="slidenum">
              <a:rPr lang="en-US" altLang="en-US" sz="1200"/>
              <a:pPr eaLnBrk="1" hangingPunct="1"/>
              <a:t>20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912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fa-I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4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896938" eaLnBrk="1" hangingPunct="1"/>
            <a:endParaRPr lang="en-US" altLang="fa-IR">
              <a:cs typeface="Arial" panose="020B0604020202020204" pitchFamily="34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145841-C7DF-4BAC-AF21-FCD3D05AD6A0}" type="slidenum">
              <a:rPr lang="en-US" altLang="fa-I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fa-I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E9AD48F-6A84-425B-91DC-38359CC00E39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5308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2AE2494-E246-464F-AA19-05B4B0487F8D}" type="slidenum">
              <a:rPr lang="en-US" altLang="en-US" sz="1200"/>
              <a:pPr eaLnBrk="1" hangingPunct="1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6128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FDB77E0-0643-4731-BF9E-5D4CE6D72A36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98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AC34B97-841C-4970-9BDB-CC086931394A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26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AC34B97-841C-4970-9BDB-CC086931394A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424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AC34B97-841C-4970-9BDB-CC086931394A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7966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FC057C-AF1A-4F7A-A0A5-2AF4A7517F0A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80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059C54B-666E-4D5A-A8B4-A3041C8566A3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55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2FFD99C-DDEE-4B5A-8CD6-61A839F9CCBA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6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 to the course!</a:t>
            </a:r>
          </a:p>
        </p:txBody>
      </p:sp>
    </p:spTree>
    <p:extLst>
      <p:ext uri="{BB962C8B-B14F-4D97-AF65-F5344CB8AC3E}">
        <p14:creationId xmlns:p14="http://schemas.microsoft.com/office/powerpoint/2010/main" val="292312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63388" y="142874"/>
            <a:ext cx="10865223" cy="712692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400" b="1" i="0" u="none" strike="noStrike" baseline="0" dirty="0"/>
              <a:t>Multidimensional Data Summarization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95400"/>
            <a:ext cx="7826188" cy="5230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Information integration and data warehouse construction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cleaning, transformation, integration, and multidimensional data model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cube technology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Scalable methods for computing (i.e., materializing) multidimensional aggregates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OLAP (online analytical processing)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Multidimensional concept description: Characterization and discrimination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Generalize, summarize, and contrast data characteristics, e.g., dry vs. wet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14ADD-E55A-4BFE-9C0F-62B9F790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904" y="1928944"/>
            <a:ext cx="3747390" cy="24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relation plo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601" y="2358982"/>
            <a:ext cx="6872694" cy="2341741"/>
          </a:xfrm>
          <a:prstGeom prst="rect">
            <a:avLst/>
          </a:prstGeom>
          <a:ln w="12700">
            <a:miter lim="400000"/>
          </a:ln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6994"/>
            <a:ext cx="12192000" cy="615635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b="1" dirty="0"/>
              <a:t>Pattern Discovery: </a:t>
            </a:r>
            <a:r>
              <a:rPr lang="en-US" sz="4400" b="1" i="0" u="none" strike="noStrike" baseline="0" dirty="0"/>
              <a:t>Mining Frequent Patterns, Associations, and Correlations</a:t>
            </a:r>
            <a:br>
              <a:rPr lang="en-US" sz="4400" b="1" i="0" u="none" strike="noStrike" baseline="0" dirty="0"/>
            </a:br>
            <a:endParaRPr lang="en-US" altLang="en-US" dirty="0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8" y="1214719"/>
            <a:ext cx="10775577" cy="163605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Frequent patterns (or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400" dirty="0"/>
              <a:t>What items are frequently purchased together in your Walmart?</a:t>
            </a:r>
          </a:p>
          <a:p>
            <a:r>
              <a:rPr lang="en-US" altLang="en-US" sz="2400" dirty="0"/>
              <a:t>Association and Correlation Analysis </a:t>
            </a:r>
          </a:p>
          <a:p>
            <a:pPr>
              <a:spcAft>
                <a:spcPts val="600"/>
              </a:spcAft>
            </a:pP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27529" y="4459941"/>
            <a:ext cx="10650072" cy="2164976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typical association rule</a:t>
            </a:r>
          </a:p>
          <a:p>
            <a:pPr lvl="2"/>
            <a:r>
              <a:rPr lang="en-US" altLang="en-US" sz="2400" dirty="0"/>
              <a:t>Laptop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Computer Bag [0.5%, 75%]  (support, confidence)</a:t>
            </a:r>
          </a:p>
          <a:p>
            <a:pPr lvl="1"/>
            <a:r>
              <a:rPr lang="en-US" altLang="en-US" sz="2400" dirty="0"/>
              <a:t>Are strongly associated items also strongly correlated?</a:t>
            </a:r>
          </a:p>
          <a:p>
            <a:r>
              <a:rPr lang="en-US" altLang="en-US" sz="2400" dirty="0"/>
              <a:t>How to mine such patterns and rules efficiently in large datasets?</a:t>
            </a:r>
          </a:p>
          <a:p>
            <a:r>
              <a:rPr lang="en-US" altLang="en-US" sz="2400" dirty="0"/>
              <a:t>How to use such patterns for classification, clustering, and other applications?</a:t>
            </a:r>
          </a:p>
        </p:txBody>
      </p:sp>
    </p:spTree>
    <p:extLst>
      <p:ext uri="{BB962C8B-B14F-4D97-AF65-F5344CB8AC3E}">
        <p14:creationId xmlns:p14="http://schemas.microsoft.com/office/powerpoint/2010/main" val="36128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1999" cy="807267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000" b="1" i="0" u="none" strike="noStrike" baseline="0" dirty="0"/>
              <a:t>Classification and Regression for Predictive Analysis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564" y="1201270"/>
            <a:ext cx="10972801" cy="535192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400" dirty="0"/>
              <a:t>Classification and label prediction  </a:t>
            </a:r>
          </a:p>
          <a:p>
            <a:pPr lvl="1" eaLnBrk="1" hangingPunct="1"/>
            <a:r>
              <a:rPr lang="en-US" altLang="en-US" sz="2400" dirty="0"/>
              <a:t>Construct models (functions) based on some training examples</a:t>
            </a:r>
          </a:p>
          <a:p>
            <a:pPr lvl="1" eaLnBrk="1" hangingPunct="1"/>
            <a:r>
              <a:rPr lang="en-US" altLang="en-US" sz="2400" dirty="0"/>
              <a:t>Describe and distinguish classes or concepts for future prediction</a:t>
            </a:r>
          </a:p>
          <a:p>
            <a:pPr lvl="2" eaLnBrk="1" hangingPunct="1"/>
            <a:r>
              <a:rPr lang="en-US" altLang="en-US" sz="2400" dirty="0"/>
              <a:t>Ex. 1. Classify countries based on (climate)</a:t>
            </a:r>
          </a:p>
          <a:p>
            <a:pPr lvl="2" eaLnBrk="1" hangingPunct="1"/>
            <a:r>
              <a:rPr lang="en-US" altLang="en-US" sz="2400" dirty="0"/>
              <a:t>Ex. 2. Classify cars based on (gas mileage)</a:t>
            </a:r>
          </a:p>
          <a:p>
            <a:pPr lvl="1" eaLnBrk="1" hangingPunct="1"/>
            <a:r>
              <a:rPr lang="en-US" altLang="en-US" sz="2400" dirty="0"/>
              <a:t>Predict some unknown class labels</a:t>
            </a:r>
          </a:p>
          <a:p>
            <a:pPr eaLnBrk="1" hangingPunct="1"/>
            <a:r>
              <a:rPr lang="en-US" altLang="en-US" sz="2400" dirty="0"/>
              <a:t>Typical methods</a:t>
            </a:r>
          </a:p>
          <a:p>
            <a:pPr lvl="1" eaLnBrk="1" hangingPunct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pPr eaLnBrk="1" hangingPunct="1"/>
            <a:r>
              <a:rPr lang="en-US" altLang="en-US" sz="2400" dirty="0"/>
              <a:t>Typical applications:</a:t>
            </a:r>
          </a:p>
          <a:p>
            <a:pPr lvl="1" eaLnBrk="1" hangingPunct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pic>
        <p:nvPicPr>
          <p:cNvPr id="6146" name="Picture 2" descr="https://upload.wikimedia.org/wikipedia/commons/thumb/6/65/Binary-classification-labeled.svg/220px-Binary-classification-labele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124" y="1567983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2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76518" y="304800"/>
            <a:ext cx="11403106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400" b="1" i="0" u="none" strike="noStrike" baseline="0" dirty="0"/>
              <a:t>Cluster Analysis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6" y="1295400"/>
            <a:ext cx="6051176" cy="44420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Unsupervised learning (i.e., Class label is unknown)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similarity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and applications</a:t>
            </a:r>
          </a:p>
        </p:txBody>
      </p:sp>
      <p:pic>
        <p:nvPicPr>
          <p:cNvPr id="4" name="pasted-image.tiff"/>
          <p:cNvPicPr>
            <a:picLocks noChangeAspect="1"/>
          </p:cNvPicPr>
          <p:nvPr/>
        </p:nvPicPr>
        <p:blipFill>
          <a:blip r:embed="rId3"/>
          <a:srcRect l="5639" t="5639" r="5639" b="5639"/>
          <a:stretch>
            <a:fillRect/>
          </a:stretch>
        </p:blipFill>
        <p:spPr>
          <a:xfrm>
            <a:off x="6388686" y="1230218"/>
            <a:ext cx="5168901" cy="38766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006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76518" y="304800"/>
            <a:ext cx="11403106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4400" b="1" i="0" u="none" strike="noStrike" baseline="0" dirty="0"/>
              <a:t>Deep Learning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975" y="1213918"/>
            <a:ext cx="11060050" cy="52578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300"/>
              </a:spcAft>
            </a:pPr>
            <a:r>
              <a:rPr lang="en-US" sz="2400" b="0" i="0" u="none" strike="noStrike" baseline="0" dirty="0"/>
              <a:t>Deep learning: A fast expanding dynamic frontier in machine learning </a:t>
            </a:r>
          </a:p>
          <a:p>
            <a:pPr eaLnBrk="1" hangingPunct="1">
              <a:spcAft>
                <a:spcPts val="300"/>
              </a:spcAft>
            </a:pPr>
            <a:r>
              <a:rPr lang="en-US" sz="2400" b="0" u="none" strike="noStrike" baseline="0" dirty="0"/>
              <a:t>Deep learning has developed various </a:t>
            </a:r>
            <a:r>
              <a:rPr lang="en-US" sz="2400" b="0" i="1" u="none" strike="noStrike" baseline="0" dirty="0"/>
              <a:t>neural network architectures</a:t>
            </a:r>
          </a:p>
          <a:p>
            <a:pPr lvl="1">
              <a:spcAft>
                <a:spcPts val="300"/>
              </a:spcAft>
            </a:pPr>
            <a:r>
              <a:rPr lang="en-US" sz="2400" b="0" i="0" u="none" strike="noStrike" baseline="0" dirty="0"/>
              <a:t>Feed-forward neural networks</a:t>
            </a:r>
          </a:p>
          <a:p>
            <a:pPr lvl="1">
              <a:spcAft>
                <a:spcPts val="300"/>
              </a:spcAft>
            </a:pPr>
            <a:r>
              <a:rPr lang="en-US" sz="2400" b="0" i="0" u="none" strike="noStrike" baseline="0" dirty="0"/>
              <a:t>Convolutional neural networks</a:t>
            </a:r>
          </a:p>
          <a:p>
            <a:pPr lvl="1">
              <a:spcAft>
                <a:spcPts val="300"/>
              </a:spcAft>
            </a:pPr>
            <a:r>
              <a:rPr lang="en-US" sz="2400" b="0" i="0" u="none" strike="noStrike" baseline="0" dirty="0"/>
              <a:t>Recurrent neural networks</a:t>
            </a:r>
          </a:p>
          <a:p>
            <a:pPr lvl="1">
              <a:spcAft>
                <a:spcPts val="300"/>
              </a:spcAft>
            </a:pPr>
            <a:r>
              <a:rPr lang="en-US" sz="2400" b="0" i="0" u="none" strike="noStrike" baseline="0" dirty="0"/>
              <a:t>Graph neural networks</a:t>
            </a:r>
          </a:p>
          <a:p>
            <a:pPr lvl="1">
              <a:spcAft>
                <a:spcPts val="300"/>
              </a:spcAft>
            </a:pPr>
            <a:r>
              <a:rPr lang="en-US" sz="2400" dirty="0"/>
              <a:t>Transformer</a:t>
            </a:r>
          </a:p>
          <a:p>
            <a:pPr algn="l">
              <a:spcAft>
                <a:spcPts val="300"/>
              </a:spcAft>
            </a:pPr>
            <a:r>
              <a:rPr lang="en-US" sz="2400" b="0" i="0" u="none" strike="noStrike" baseline="0" dirty="0"/>
              <a:t>Deep learning has broad applications in computer vision, natural language processing, machine translation, social network analysis, and so on</a:t>
            </a:r>
          </a:p>
          <a:p>
            <a:pPr algn="l">
              <a:spcAft>
                <a:spcPts val="300"/>
              </a:spcAft>
            </a:pPr>
            <a:r>
              <a:rPr lang="en-US" sz="2400" dirty="0"/>
              <a:t>Deep learning </a:t>
            </a:r>
            <a:r>
              <a:rPr lang="en-US" sz="2400" b="0" i="0" u="none" strike="noStrike" baseline="0" dirty="0"/>
              <a:t>has been reshaping a variety of data mining tasks</a:t>
            </a:r>
          </a:p>
          <a:p>
            <a:pPr lvl="1">
              <a:spcAft>
                <a:spcPts val="300"/>
              </a:spcAft>
            </a:pPr>
            <a:r>
              <a:rPr lang="en-US" sz="2400" b="0" i="0" u="none" strike="noStrike" baseline="0" dirty="0"/>
              <a:t>Ex. classification, clustering, outlier detection, and reinforcement learning</a:t>
            </a:r>
            <a:endParaRPr lang="en-US" altLang="en-US" sz="2400" dirty="0"/>
          </a:p>
        </p:txBody>
      </p:sp>
      <p:pic>
        <p:nvPicPr>
          <p:cNvPr id="4098" name="Picture 2" descr="Demystifying deep learning – TechTalks">
            <a:extLst>
              <a:ext uri="{FF2B5EF4-FFF2-40B4-BE49-F238E27FC236}">
                <a16:creationId xmlns:a16="http://schemas.microsoft.com/office/drawing/2014/main" id="{02177DCF-9FD0-4BFC-414F-5FAA1F55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70" y="2163780"/>
            <a:ext cx="3911097" cy="21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20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270" y="4269457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photos1.blogger.com/x/blogger/5682/4111/1600/485624/Multivariate%20Outlier%20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24" y="4018760"/>
            <a:ext cx="4991580" cy="275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46847" y="304800"/>
            <a:ext cx="11080377" cy="635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b="1" dirty="0"/>
              <a:t>Outlier Analysis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847" y="1195295"/>
            <a:ext cx="8308602" cy="370690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Noise or exception?</a:t>
            </a:r>
            <a:r>
              <a:rPr lang="en-US" altLang="en-US" sz="2400" dirty="0">
                <a:cs typeface="Tahoma" panose="020B0604030504040204" pitchFamily="34" charset="0"/>
              </a:rPr>
              <a:t>―One person’s garbage could be another person’s treasure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Methods: by product of clustering or regression analysis, …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</p:txBody>
      </p:sp>
      <p:pic>
        <p:nvPicPr>
          <p:cNvPr id="8194" name="Picture 2" descr="Image result for outlier an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060" y="119529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597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Evaluation of Knowledge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045" y="1143000"/>
            <a:ext cx="10874855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Are all mined knowledge interesting?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One can mine tremendous amount of “patterns” 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 may fit only certain dimension space (time, location, …)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 may not be representative, may be transient, …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Evaluation of mined knowledge </a:t>
            </a:r>
            <a:r>
              <a:rPr lang="en-US" altLang="en-US" sz="2400" dirty="0">
                <a:cs typeface="Arial" panose="020B0604020202020204" pitchFamily="34" charset="0"/>
              </a:rPr>
              <a:t>→ directly mining only interesting knowledge?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Descriptive vs. predictive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Coverage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Typicality vs. novelty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Accuracy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Timeliness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…</a:t>
            </a:r>
          </a:p>
        </p:txBody>
      </p:sp>
      <p:pic>
        <p:nvPicPr>
          <p:cNvPr id="10242" name="Picture 2" descr="http://ieg.worldbankgroup.org/Data/knowledge_bann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53" y="4117397"/>
            <a:ext cx="46291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4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18" y="266700"/>
            <a:ext cx="11591364" cy="762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b="1" dirty="0"/>
              <a:t>Data Mining: Confluence of Multiple Disciplines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8C16-FDF1-8962-8B06-F99A34BA3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43" y="1417281"/>
            <a:ext cx="10523539" cy="49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36495" y="304799"/>
            <a:ext cx="10981764" cy="77993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b="1" dirty="0"/>
              <a:t>Why Confluence of Multiple Disciplines?</a:t>
            </a:r>
            <a:endParaRPr lang="en-US" altLang="en-US" b="1" u="sng" dirty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6495" y="1295400"/>
            <a:ext cx="10892117" cy="518160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Tremendous amount of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Algorithms must be scalable to handle big data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High-dimensionality of data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Micro-array may have tens of thousands of dimensions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High complexity of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Data streams and sensor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Time-series data, temporal data, sequence data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Structure data, graphs, social and information networks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Spatial, spatiotemporal, multimedia, text and Web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400" dirty="0"/>
              <a:t>Software programs, scientific simulations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400" dirty="0"/>
              <a:t>New and sophisticated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75532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Data Mining and Applications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118" y="1308847"/>
            <a:ext cx="1111583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software engineering 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text analysis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and social and information network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Built-in (invisible data mining) functions in Google, Microsoft, LinkedIn, Meta, …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Major dedicated data mining systems/tools 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SAS, MS SQL-Server Analysis Manager, Oracle Data Mining Tools)</a:t>
            </a:r>
          </a:p>
        </p:txBody>
      </p:sp>
      <p:pic>
        <p:nvPicPr>
          <p:cNvPr id="4098" name="Picture 2" descr="http://www.aia.es/wp-content/uploads/2012/09/recommendation_syste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29" y="1308847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0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8382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Chapter 1.  Introduction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What Is Data Mining?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Data Mining: An Essential Step in Knowledge Discovery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Diversity of Data Types for Data Mining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b="1" i="0" u="none" strike="noStrike" baseline="0" dirty="0"/>
              <a:t>Mining Various Kinds of Knowledge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b="1" i="0" u="none" strike="noStrike" baseline="0" dirty="0"/>
              <a:t>Data Mining: Confluence of Multiple Disciplines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b="1" i="0" u="none" strike="noStrike" baseline="0" dirty="0"/>
              <a:t>Data Mining and Applications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b="1" i="0" u="none" strike="noStrike" baseline="0" dirty="0"/>
              <a:t>Data Mining and Society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b="1" i="0" u="none" strike="noStrike" baseline="0" dirty="0"/>
              <a:t>Summary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67040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Data Mining and Society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118" y="1200205"/>
            <a:ext cx="10983318" cy="53454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b="0" i="0" u="none" strike="noStrike" baseline="0" dirty="0"/>
              <a:t>Data mining technology may benefit society</a:t>
            </a:r>
          </a:p>
          <a:p>
            <a:pPr lvl="1">
              <a:lnSpc>
                <a:spcPct val="120000"/>
              </a:lnSpc>
            </a:pPr>
            <a:r>
              <a:rPr lang="en-US" sz="2400" b="0" i="0" u="none" strike="noStrike" baseline="0" dirty="0"/>
              <a:t>Ex.: Help scientific discovery, business management, economy recovery, and security protection (</a:t>
            </a:r>
            <a:r>
              <a:rPr lang="en-US" sz="2400" b="0" i="1" u="none" strike="noStrike" baseline="0" dirty="0"/>
              <a:t>e.g.</a:t>
            </a:r>
            <a:r>
              <a:rPr lang="en-US" sz="2400" b="0" i="0" u="none" strike="noStrike" baseline="0" dirty="0"/>
              <a:t>, the real-time discovery of intruders and cyberattacks)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b="0" i="0" u="none" strike="noStrike" baseline="0" dirty="0"/>
              <a:t>Need to guard against the misuse of data mining </a:t>
            </a:r>
          </a:p>
          <a:p>
            <a:pPr lvl="1"/>
            <a:r>
              <a:rPr lang="en-US" sz="2400" b="0" i="0" u="none" strike="noStrike" baseline="0" dirty="0"/>
              <a:t>Data mining also poses the risk of unintentionally disclosing some confidential business or government information and disclosing an individual’s personal information</a:t>
            </a:r>
          </a:p>
          <a:p>
            <a:pPr algn="l"/>
            <a:r>
              <a:rPr lang="en-US" sz="2400" b="0" i="0" u="none" strike="noStrike" baseline="0" dirty="0"/>
              <a:t>Studies on data security in data mining and privacy-preserving data publishing and data mining are important, ongoing research theme </a:t>
            </a:r>
          </a:p>
          <a:p>
            <a:pPr lvl="1"/>
            <a:r>
              <a:rPr lang="en-US" sz="2400" b="0" i="0" u="none" strike="noStrike" baseline="0" dirty="0"/>
              <a:t>The philosophy is to observe data sensitivity and preserve data security and people’s privacy while performing successful data mining</a:t>
            </a:r>
          </a:p>
          <a:p>
            <a:pPr algn="l"/>
            <a:r>
              <a:rPr lang="en-US" sz="2400" b="0" i="0" u="none" strike="noStrike" baseline="0" dirty="0"/>
              <a:t>These and other related issues will be discussed throughout the book</a:t>
            </a:r>
            <a:endParaRPr lang="en-US" sz="3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75898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dirty="0">
                <a:solidFill>
                  <a:schemeClr val="bg2">
                    <a:lumMod val="50000"/>
                  </a:schemeClr>
                </a:solidFill>
              </a:rPr>
              <a:t>Course Format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fa-IR" dirty="0"/>
              <a:t>Lecture-based</a:t>
            </a:r>
          </a:p>
          <a:p>
            <a:pPr eaLnBrk="1" hangingPunct="1"/>
            <a:r>
              <a:rPr lang="en-US" altLang="fa-IR" dirty="0"/>
              <a:t>Student presentations</a:t>
            </a:r>
          </a:p>
          <a:p>
            <a:pPr eaLnBrk="1" hangingPunct="1"/>
            <a:r>
              <a:rPr lang="en-US" altLang="fa-IR" dirty="0"/>
              <a:t>Midterm</a:t>
            </a:r>
          </a:p>
          <a:p>
            <a:pPr eaLnBrk="1" hangingPunct="1"/>
            <a:r>
              <a:rPr lang="en-US" altLang="fa-IR" dirty="0"/>
              <a:t>Final</a:t>
            </a:r>
          </a:p>
          <a:p>
            <a:pPr eaLnBrk="1" hangingPunct="1"/>
            <a:r>
              <a:rPr lang="en-US" altLang="fa-IR"/>
              <a:t>Assignments </a:t>
            </a:r>
            <a:endParaRPr lang="en-US" altLang="fa-IR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fa-IR" dirty="0"/>
          </a:p>
        </p:txBody>
      </p:sp>
    </p:spTree>
    <p:extLst>
      <p:ext uri="{BB962C8B-B14F-4D97-AF65-F5344CB8AC3E}">
        <p14:creationId xmlns:p14="http://schemas.microsoft.com/office/powerpoint/2010/main" val="2843668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dirty="0">
                <a:solidFill>
                  <a:schemeClr val="bg2">
                    <a:lumMod val="50000"/>
                  </a:schemeClr>
                </a:solidFill>
              </a:rPr>
              <a:t>Grading </a:t>
            </a:r>
            <a:r>
              <a:rPr lang="en-US" altLang="fa-IR" sz="2800" dirty="0">
                <a:solidFill>
                  <a:schemeClr val="bg2">
                    <a:lumMod val="50000"/>
                  </a:schemeClr>
                </a:solidFill>
              </a:rPr>
              <a:t>(approximate)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fa-IR" dirty="0"/>
              <a:t>Midterm					30%</a:t>
            </a:r>
          </a:p>
          <a:p>
            <a:pPr eaLnBrk="1" hangingPunct="1"/>
            <a:r>
              <a:rPr lang="en-US" altLang="fa-IR" dirty="0"/>
              <a:t>Final					25%</a:t>
            </a:r>
          </a:p>
          <a:p>
            <a:pPr eaLnBrk="1" hangingPunct="1"/>
            <a:r>
              <a:rPr lang="en-US" altLang="fa-IR" dirty="0"/>
              <a:t>Assignments </a:t>
            </a:r>
            <a:r>
              <a:rPr lang="fa-IR" altLang="fa-IR" dirty="0"/>
              <a:t>			</a:t>
            </a:r>
            <a:r>
              <a:rPr lang="en-US" altLang="fa-IR" dirty="0"/>
              <a:t>	35%</a:t>
            </a:r>
          </a:p>
          <a:p>
            <a:pPr eaLnBrk="1" hangingPunct="1"/>
            <a:r>
              <a:rPr lang="en-US" altLang="fa-IR" dirty="0"/>
              <a:t>Paper Presentation 			10%</a:t>
            </a:r>
          </a:p>
        </p:txBody>
      </p:sp>
    </p:spTree>
    <p:extLst>
      <p:ext uri="{BB962C8B-B14F-4D97-AF65-F5344CB8AC3E}">
        <p14:creationId xmlns:p14="http://schemas.microsoft.com/office/powerpoint/2010/main" val="47794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fa-IR" dirty="0">
                <a:solidFill>
                  <a:schemeClr val="bg2">
                    <a:lumMod val="50000"/>
                  </a:schemeClr>
                </a:solidFill>
              </a:rPr>
              <a:t>Text Book</a:t>
            </a:r>
          </a:p>
        </p:txBody>
      </p:sp>
      <p:sp>
        <p:nvSpPr>
          <p:cNvPr id="921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200" dirty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22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7476" y="1739606"/>
            <a:ext cx="2231807" cy="2770132"/>
          </a:xfrm>
        </p:spPr>
      </p:pic>
      <p:pic>
        <p:nvPicPr>
          <p:cNvPr id="3074" name="Picture 2" descr="Data Mining: Concepts and Techniques (The Morgan Kaufmann Series in Data  Management Systems): Han, Jiawei, Pei, Jian, Tong, Hanghang: 9780128117606:  Amazon.com: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67" y="0"/>
            <a:ext cx="5481301" cy="67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716" y="5151424"/>
            <a:ext cx="564405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Han,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Jiawei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Jian Pei, and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Hanghang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Tong.    </a:t>
            </a:r>
          </a:p>
          <a:p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Data mining: concepts and techniques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4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edition, Morgan Kaufmann, 2022.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5584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dirty="0">
                <a:solidFill>
                  <a:schemeClr val="accent6">
                    <a:lumMod val="75000"/>
                  </a:schemeClr>
                </a:solidFill>
              </a:rPr>
              <a:t>Questions?	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fa-IR" dirty="0"/>
              <a:t>Attend classes</a:t>
            </a:r>
          </a:p>
          <a:p>
            <a:pPr eaLnBrk="1" hangingPunct="1"/>
            <a:r>
              <a:rPr lang="en-US" altLang="fa-IR" dirty="0"/>
              <a:t>Send message on skype: </a:t>
            </a:r>
          </a:p>
          <a:p>
            <a:pPr lvl="1"/>
            <a:r>
              <a:rPr lang="en-US" altLang="fa-IR" dirty="0"/>
              <a:t>Skype ID: azadeh.shakery1</a:t>
            </a:r>
          </a:p>
          <a:p>
            <a:pPr eaLnBrk="1" hangingPunct="1"/>
            <a:r>
              <a:rPr lang="en-US" altLang="fa-IR" dirty="0"/>
              <a:t>Email me:</a:t>
            </a:r>
          </a:p>
          <a:p>
            <a:pPr lvl="1"/>
            <a:r>
              <a:rPr lang="en-US" altLang="fa-IR" dirty="0"/>
              <a:t>shakery@ut.ac.ir, shakery@gmail.com</a:t>
            </a:r>
          </a:p>
          <a:p>
            <a:pPr eaLnBrk="1" hangingPunct="1"/>
            <a:r>
              <a:rPr lang="en-US" altLang="fa-IR" dirty="0"/>
              <a:t>Ask the TAs</a:t>
            </a:r>
          </a:p>
          <a:p>
            <a:pPr lvl="1" eaLnBrk="1" hangingPunct="1"/>
            <a:r>
              <a:rPr lang="en-US" altLang="fa-IR" dirty="0"/>
              <a:t>Head TA: </a:t>
            </a:r>
            <a:r>
              <a:rPr lang="en-US" altLang="fa-IR" dirty="0" err="1"/>
              <a:t>Vahid</a:t>
            </a:r>
            <a:r>
              <a:rPr lang="en-US" altLang="fa-IR" dirty="0"/>
              <a:t> </a:t>
            </a:r>
            <a:r>
              <a:rPr lang="en-US" altLang="fa-IR" dirty="0" err="1"/>
              <a:t>Rahimzadeh</a:t>
            </a:r>
            <a:r>
              <a:rPr lang="en-US" altLang="fa-IR" dirty="0"/>
              <a:t> (vahyd@live.com)</a:t>
            </a:r>
          </a:p>
        </p:txBody>
      </p:sp>
    </p:spTree>
    <p:extLst>
      <p:ext uri="{BB962C8B-B14F-4D97-AF65-F5344CB8AC3E}">
        <p14:creationId xmlns:p14="http://schemas.microsoft.com/office/powerpoint/2010/main" val="1765054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404814"/>
            <a:ext cx="7010400" cy="528637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b="1" dirty="0"/>
              <a:t>Summary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259" y="1196788"/>
            <a:ext cx="10995212" cy="5455024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mining: Discovering interesting patterns and knowledge from massive amounts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KDD process includes data cleaning, data integration, data selection, transformation, data mining, pattern evaluation, and knowledge presentation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Different data mining method on a wide variety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functionalities: summarization, pattern discovery, classification, clustering, deep learning, outlier analysis, trend and outlier analysis, …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is a confluence of multiple disciplines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mining has broad applications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Promote secure data mining to benefit society</a:t>
            </a:r>
          </a:p>
        </p:txBody>
      </p:sp>
    </p:spTree>
    <p:extLst>
      <p:ext uri="{BB962C8B-B14F-4D97-AF65-F5344CB8AC3E}">
        <p14:creationId xmlns:p14="http://schemas.microsoft.com/office/powerpoint/2010/main" val="18174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0039"/>
            <a:ext cx="12192000" cy="619125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4000" b="1" dirty="0"/>
              <a:t>What Is Data Mining?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1241969"/>
            <a:ext cx="11132746" cy="5212976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sz="2400" b="0" i="0" u="none" strike="noStrike" baseline="0" dirty="0"/>
              <a:t>We live in a world where vast amounts of data are generated constantly and rapidly</a:t>
            </a:r>
          </a:p>
          <a:p>
            <a:pPr algn="l"/>
            <a:r>
              <a:rPr lang="en-US" sz="2400" b="1" u="none" strike="noStrike" baseline="0" dirty="0"/>
              <a:t>Data mining </a:t>
            </a:r>
            <a:r>
              <a:rPr lang="en-US" sz="2400" b="0" u="none" strike="noStrike" baseline="0" dirty="0"/>
              <a:t>is the process of discovering interesting patterns, models and other kinds of knowledge in large data sets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“Data mining”: a misnomer? It should be </a:t>
            </a:r>
            <a:r>
              <a:rPr lang="en-US" sz="2400" b="0" i="0" u="none" strike="noStrike" baseline="0" dirty="0"/>
              <a:t>“knowledge mining from data”</a:t>
            </a:r>
          </a:p>
          <a:p>
            <a:pPr lvl="1"/>
            <a:r>
              <a:rPr lang="en-US" altLang="en-US" sz="2400" dirty="0"/>
              <a:t>Other terms: </a:t>
            </a:r>
            <a:r>
              <a:rPr lang="en-US" sz="2400" b="0" i="1" u="none" strike="noStrike" baseline="0" dirty="0"/>
              <a:t>Knowledge</a:t>
            </a:r>
            <a:r>
              <a:rPr lang="en-US" sz="2400" i="1" dirty="0"/>
              <a:t> </a:t>
            </a:r>
            <a:r>
              <a:rPr lang="en-US" sz="2400" b="0" i="1" u="none" strike="noStrike" baseline="0" dirty="0"/>
              <a:t>mining from data</a:t>
            </a:r>
            <a:r>
              <a:rPr lang="en-US" sz="2400" b="0" i="0" u="none" strike="noStrike" baseline="0" dirty="0"/>
              <a:t>, </a:t>
            </a:r>
            <a:r>
              <a:rPr lang="en-US" sz="2400" b="0" i="1" u="none" strike="noStrike" baseline="0" dirty="0"/>
              <a:t>KDD </a:t>
            </a:r>
            <a:r>
              <a:rPr lang="en-US" sz="2400" b="0" u="none" strike="noStrike" baseline="0" dirty="0"/>
              <a:t>(</a:t>
            </a:r>
            <a:r>
              <a:rPr lang="en-US" sz="2400" b="0" i="1" u="none" strike="noStrike" baseline="0" dirty="0"/>
              <a:t>Knowledge Discovery from Data</a:t>
            </a:r>
            <a:r>
              <a:rPr lang="en-US" sz="2400" b="0" u="none" strike="noStrike" baseline="0" dirty="0"/>
              <a:t>)</a:t>
            </a:r>
            <a:r>
              <a:rPr lang="en-US" sz="2400" b="0" i="0" u="none" strike="noStrike" baseline="0" dirty="0"/>
              <a:t>, </a:t>
            </a:r>
            <a:r>
              <a:rPr lang="en-US" sz="2400" b="0" i="1" u="none" strike="noStrike" baseline="0" dirty="0"/>
              <a:t>pattern discovery</a:t>
            </a:r>
            <a:r>
              <a:rPr lang="en-US" sz="2400" b="0" i="0" u="none" strike="noStrike" baseline="0" dirty="0"/>
              <a:t>, </a:t>
            </a:r>
            <a:r>
              <a:rPr lang="en-US" sz="2400" b="0" i="1" u="none" strike="noStrike" baseline="0" dirty="0"/>
              <a:t>knowledge extraction</a:t>
            </a:r>
            <a:r>
              <a:rPr lang="en-US" sz="2400" b="0" i="0" u="none" strike="noStrike" baseline="0" dirty="0"/>
              <a:t>, </a:t>
            </a:r>
            <a:r>
              <a:rPr lang="en-US" sz="2400" b="0" i="1" u="none" strike="noStrike" baseline="0" dirty="0"/>
              <a:t>data analytics</a:t>
            </a:r>
            <a:r>
              <a:rPr lang="en-US" sz="2400" b="0" i="0" u="none" strike="noStrike" baseline="0" dirty="0"/>
              <a:t>, </a:t>
            </a:r>
            <a:r>
              <a:rPr lang="en-US" sz="2400" b="0" i="1" u="none" strike="noStrike" baseline="0" dirty="0"/>
              <a:t>information harvesting</a:t>
            </a:r>
            <a:r>
              <a:rPr lang="en-US" sz="2400" b="0" i="0" u="none" strike="noStrike" baseline="0" dirty="0"/>
              <a:t> 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sz="2400" b="0" i="0" u="none" strike="noStrike" baseline="0" dirty="0"/>
              <a:t>Data mining is a young, dynamic, and promising field</a:t>
            </a:r>
            <a:endParaRPr lang="en-GB" altLang="en-US" sz="2400" dirty="0"/>
          </a:p>
          <a:p>
            <a:pPr algn="l"/>
            <a:r>
              <a:rPr lang="en-US" altLang="en-US" sz="2400" dirty="0"/>
              <a:t>Example: </a:t>
            </a:r>
            <a:r>
              <a:rPr lang="en-US" sz="2400" i="0" u="none" strike="noStrike" baseline="0" dirty="0">
                <a:solidFill>
                  <a:srgbClr val="000000"/>
                </a:solidFill>
              </a:rPr>
              <a:t>Data mining turns a large collection of data into knowledge</a:t>
            </a:r>
          </a:p>
          <a:p>
            <a:pPr lvl="1"/>
            <a:r>
              <a:rPr lang="en-US" sz="2400" b="0" i="0" u="none" strike="noStrike" baseline="0" dirty="0">
                <a:solidFill>
                  <a:srgbClr val="000000"/>
                </a:solidFill>
              </a:rPr>
              <a:t>Google’s </a:t>
            </a:r>
            <a:r>
              <a:rPr lang="en-US" sz="2400" b="0" i="1" u="none" strike="noStrike" baseline="0" dirty="0">
                <a:solidFill>
                  <a:srgbClr val="000000"/>
                </a:solidFill>
              </a:rPr>
              <a:t>Flu Trends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found a close relationship between the number of people who search for flu-related info. and the number of people who have flu symptoms</a:t>
            </a:r>
          </a:p>
          <a:p>
            <a:pPr lvl="2"/>
            <a:r>
              <a:rPr lang="en-US" sz="2400" b="0" u="none" strike="noStrike" baseline="0" dirty="0">
                <a:solidFill>
                  <a:srgbClr val="000000"/>
                </a:solidFill>
              </a:rPr>
              <a:t>It</a:t>
            </a:r>
            <a:r>
              <a:rPr lang="en-US" sz="2400" b="0" i="1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can estimate flu activity up to two weeks faster than traditional systems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173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eb-assets.domo.com/blog/wp-content/uploads/2023/12/23-dns11-FINAL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1" y="0"/>
            <a:ext cx="4152899" cy="684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3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ttps://web-assets.domo.com/blog/wp-content/uploads/2023/12/23-dns11-FINAL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-2458624"/>
            <a:ext cx="7255552" cy="1195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1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C9553-2A0F-AA2E-9E9A-CA15509D6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0" y="1206690"/>
            <a:ext cx="8981039" cy="5330051"/>
          </a:xfrm>
          <a:prstGeom prst="rect">
            <a:avLst/>
          </a:prstGeom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b="1" dirty="0"/>
              <a:t>Data Mining: An Essential Step in Knowledge Discovery</a:t>
            </a:r>
            <a:endParaRPr lang="en-US" altLang="en-US" sz="36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28458" y="2009747"/>
            <a:ext cx="4476438" cy="462657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Knowledge Discovery Process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Data preparation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Data cleaning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Data integration 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Data transformation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Data selection  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Data mining  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Pattern/model evaluation  </a:t>
            </a:r>
          </a:p>
          <a:p>
            <a:pPr lvl="1" eaLnBrk="1" hangingPunct="1">
              <a:lnSpc>
                <a:spcPct val="100000"/>
              </a:lnSpc>
              <a:spcAft>
                <a:spcPts val="600"/>
              </a:spcAft>
            </a:pPr>
            <a:r>
              <a:rPr lang="en-US" altLang="en-US" sz="2400" dirty="0"/>
              <a:t>Knowledge presentation </a:t>
            </a:r>
          </a:p>
        </p:txBody>
      </p:sp>
    </p:spTree>
    <p:extLst>
      <p:ext uri="{BB962C8B-B14F-4D97-AF65-F5344CB8AC3E}">
        <p14:creationId xmlns:p14="http://schemas.microsoft.com/office/powerpoint/2010/main" val="174712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4000" b="1" dirty="0"/>
              <a:t>Diversity of Data Types for Data Mining (I)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885" y="1118104"/>
            <a:ext cx="11087390" cy="5703683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2200" b="1" i="0" u="none" strike="noStrike" baseline="0" dirty="0"/>
              <a:t>Structured vs. unstructured data</a:t>
            </a:r>
          </a:p>
          <a:p>
            <a:pPr lvl="1"/>
            <a:r>
              <a:rPr lang="en-US" sz="2200" i="1" u="none" strike="noStrike" baseline="0" dirty="0"/>
              <a:t>Structured</a:t>
            </a:r>
            <a:r>
              <a:rPr lang="en-US" sz="2200" i="0" u="none" strike="noStrike" baseline="0" dirty="0"/>
              <a:t>: </a:t>
            </a:r>
            <a:r>
              <a:rPr lang="en-US" sz="2200" b="0" i="0" u="none" strike="noStrike" baseline="0" dirty="0"/>
              <a:t>uniform, record- or table-like structures, defined by data dictionaries, with a fixed set of attributes, each with a fixed set of value ranges and semantic meaning</a:t>
            </a:r>
          </a:p>
          <a:p>
            <a:pPr lvl="2"/>
            <a:r>
              <a:rPr lang="en-US" sz="2200" b="0" i="0" u="none" strike="noStrike" baseline="0" dirty="0"/>
              <a:t>Ex. Data stored in </a:t>
            </a:r>
            <a:r>
              <a:rPr lang="en-US" sz="2200" b="0" i="1" u="none" strike="noStrike" baseline="0" dirty="0"/>
              <a:t>relational databases</a:t>
            </a:r>
            <a:r>
              <a:rPr lang="en-US" sz="2200" b="0" i="0" u="none" strike="noStrike" baseline="0" dirty="0"/>
              <a:t>, </a:t>
            </a:r>
            <a:r>
              <a:rPr lang="en-US" sz="2200" b="0" i="1" u="none" strike="noStrike" baseline="0" dirty="0"/>
              <a:t>data cubes</a:t>
            </a:r>
            <a:r>
              <a:rPr lang="en-US" sz="2200" b="0" i="0" u="none" strike="noStrike" baseline="0" dirty="0"/>
              <a:t>, </a:t>
            </a:r>
            <a:r>
              <a:rPr lang="en-US" sz="2200" b="0" i="1" u="none" strike="noStrike" baseline="0" dirty="0"/>
              <a:t>data matrices</a:t>
            </a:r>
            <a:r>
              <a:rPr lang="en-US" sz="2200" b="0" i="0" u="none" strike="noStrike" baseline="0" dirty="0"/>
              <a:t>, and many </a:t>
            </a:r>
            <a:r>
              <a:rPr lang="en-US" sz="2200" b="0" i="1" u="none" strike="noStrike" baseline="0" dirty="0"/>
              <a:t>data warehouses</a:t>
            </a:r>
            <a:r>
              <a:rPr lang="en-US" sz="2200" b="0" i="0" u="none" strike="noStrike" baseline="0" dirty="0"/>
              <a:t> </a:t>
            </a:r>
          </a:p>
          <a:p>
            <a:pPr lvl="1"/>
            <a:r>
              <a:rPr lang="en-US" sz="2200" b="0" i="1" u="none" strike="noStrike" baseline="0" dirty="0"/>
              <a:t>Semi-structured</a:t>
            </a:r>
            <a:r>
              <a:rPr lang="en-US" sz="2200" b="0" i="0" u="none" strike="noStrike" baseline="0" dirty="0"/>
              <a:t>: allow</a:t>
            </a:r>
            <a:r>
              <a:rPr lang="en-US" sz="2200" dirty="0"/>
              <a:t> </a:t>
            </a:r>
            <a:r>
              <a:rPr lang="en-US" sz="2200" b="0" i="0" u="none" strike="noStrike" baseline="0" dirty="0"/>
              <a:t>a data object to contain a set value, a small set of heterogeneous typed values, or nested structures, or to allow the structure of objects or sub-objects to be defined flexibly and dynamically  </a:t>
            </a:r>
          </a:p>
          <a:p>
            <a:pPr lvl="2"/>
            <a:r>
              <a:rPr lang="en-US" sz="2200" b="0" i="0" u="none" strike="noStrike" baseline="0" dirty="0"/>
              <a:t>Data having </a:t>
            </a:r>
            <a:r>
              <a:rPr lang="en-US" sz="2200" b="0" i="1" u="none" strike="noStrike" baseline="0" dirty="0"/>
              <a:t>certain structures </a:t>
            </a:r>
            <a:r>
              <a:rPr lang="en-US" sz="2200" b="0" i="0" u="none" strike="noStrike" baseline="0" dirty="0"/>
              <a:t>with clearly defined semantic meaning, such as </a:t>
            </a:r>
            <a:r>
              <a:rPr lang="en-US" sz="2200" b="0" i="1" u="none" strike="noStrike" baseline="0" dirty="0"/>
              <a:t>transactional data set, sequence data set </a:t>
            </a:r>
            <a:r>
              <a:rPr lang="en-US" sz="2200" b="0" i="0" u="none" strike="noStrike" baseline="0" dirty="0"/>
              <a:t>(e.g., time-series data, gene or protein data, or Weblog data)</a:t>
            </a:r>
          </a:p>
          <a:p>
            <a:pPr lvl="2"/>
            <a:r>
              <a:rPr lang="en-US" sz="2200" b="0" i="1" u="none" strike="noStrike" baseline="0" dirty="0"/>
              <a:t>Graph or network data:  </a:t>
            </a:r>
            <a:r>
              <a:rPr lang="en-US" sz="2200" b="0" i="0" u="none" strike="noStrike" baseline="0" dirty="0"/>
              <a:t>A more sophisticated type of semi-structured data set</a:t>
            </a:r>
            <a:endParaRPr lang="en-US" sz="2200" b="0" i="1" u="none" strike="noStrike" baseline="0" dirty="0"/>
          </a:p>
          <a:p>
            <a:pPr lvl="1"/>
            <a:r>
              <a:rPr lang="en-US" sz="2200" b="0" i="1" u="none" strike="noStrike" baseline="0" dirty="0"/>
              <a:t>Unstructured data</a:t>
            </a:r>
            <a:r>
              <a:rPr lang="en-US" sz="2200" b="0" i="0" u="none" strike="noStrike" baseline="0" dirty="0"/>
              <a:t>: text data and multimedia (</a:t>
            </a:r>
            <a:r>
              <a:rPr lang="en-US" sz="2200" b="0" i="1" u="none" strike="noStrike" baseline="0" dirty="0"/>
              <a:t>e.g.</a:t>
            </a:r>
            <a:r>
              <a:rPr lang="en-US" sz="2200" b="0" i="0" u="none" strike="noStrike" baseline="0" dirty="0"/>
              <a:t>, audio, image, video) data</a:t>
            </a:r>
          </a:p>
          <a:p>
            <a:pPr algn="l"/>
            <a:r>
              <a:rPr lang="en-US" sz="2200" b="0" i="0" u="none" strike="noStrike" baseline="0" dirty="0"/>
              <a:t>The real-world data can often be a mixture of structured, semi-structured data and 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36684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sz="4000" b="1" dirty="0"/>
              <a:t>Diversity of Data Types for Data Mining (II)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985" y="1140737"/>
            <a:ext cx="11247063" cy="549558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2200" b="1" i="0" u="none" strike="noStrike" baseline="0" dirty="0"/>
              <a:t>Data associated with different applications</a:t>
            </a:r>
          </a:p>
          <a:p>
            <a:pPr lvl="1"/>
            <a:r>
              <a:rPr lang="en-US" sz="2200" b="0" i="0" u="none" strike="noStrike" baseline="0" dirty="0"/>
              <a:t>Different applications: different data sets and require different data analysis methods</a:t>
            </a:r>
          </a:p>
          <a:p>
            <a:pPr lvl="2"/>
            <a:r>
              <a:rPr lang="en-US" sz="2200" b="0" i="0" u="none" strike="noStrike" baseline="0" dirty="0"/>
              <a:t>Sequence data:</a:t>
            </a:r>
            <a:r>
              <a:rPr lang="en-US" sz="2200" dirty="0"/>
              <a:t> </a:t>
            </a:r>
            <a:r>
              <a:rPr lang="en-US" sz="2200" b="0" i="1" u="none" strike="noStrike" baseline="0" dirty="0"/>
              <a:t>Biological sequences</a:t>
            </a:r>
            <a:r>
              <a:rPr lang="en-US" sz="2200" b="0" i="0" u="none" strike="noStrike" baseline="0" dirty="0"/>
              <a:t> vs. </a:t>
            </a:r>
            <a:r>
              <a:rPr lang="en-US" sz="2200" b="0" i="1" u="none" strike="noStrike" baseline="0" dirty="0"/>
              <a:t>shopping transaction sequences</a:t>
            </a:r>
          </a:p>
          <a:p>
            <a:pPr lvl="2"/>
            <a:r>
              <a:rPr lang="en-US" sz="2200" b="0" i="1" u="none" strike="noStrike" baseline="0" dirty="0"/>
              <a:t>Time-series: </a:t>
            </a:r>
            <a:r>
              <a:rPr lang="en-US" sz="2200" b="0" i="0" u="none" strike="noStrike" baseline="0" dirty="0"/>
              <a:t>ordered set of numerical values with equal time interval</a:t>
            </a:r>
          </a:p>
          <a:p>
            <a:pPr lvl="2"/>
            <a:r>
              <a:rPr lang="en-US" sz="2200" b="0" i="1" u="none" strike="noStrike" baseline="0" dirty="0"/>
              <a:t>Spatial, temporal and spatiotemporal data</a:t>
            </a:r>
          </a:p>
          <a:p>
            <a:pPr lvl="2"/>
            <a:r>
              <a:rPr lang="en-US" sz="2200" dirty="0"/>
              <a:t>G</a:t>
            </a:r>
            <a:r>
              <a:rPr lang="en-US" sz="2200" b="0" i="0" u="none" strike="noStrike" baseline="0" dirty="0"/>
              <a:t>raph and network data: Social networks, computer communication networks, biological networks, and information networks may carry rather different semantics</a:t>
            </a:r>
          </a:p>
          <a:p>
            <a:pPr lvl="1"/>
            <a:r>
              <a:rPr lang="en-US" sz="2200" b="0" i="0" u="none" strike="noStrike" baseline="0" dirty="0"/>
              <a:t>On the same data set, finding different kinds of patterns: require different mining methods</a:t>
            </a:r>
          </a:p>
          <a:p>
            <a:pPr lvl="2"/>
            <a:r>
              <a:rPr lang="en-US" sz="2200" dirty="0"/>
              <a:t>Ex. </a:t>
            </a:r>
            <a:r>
              <a:rPr lang="en-US" sz="2200" b="0" i="0" u="none" strike="noStrike" baseline="0" dirty="0"/>
              <a:t>software programs:  finding plagiarized modules vs. finding copy-and-paste bugs</a:t>
            </a:r>
          </a:p>
          <a:p>
            <a:pPr>
              <a:spcAft>
                <a:spcPts val="300"/>
              </a:spcAft>
            </a:pPr>
            <a:r>
              <a:rPr lang="en-US" sz="2200" b="1" i="0" u="none" strike="noStrike" baseline="0" dirty="0"/>
              <a:t>Stored vs. streaming data</a:t>
            </a:r>
          </a:p>
          <a:p>
            <a:pPr lvl="1"/>
            <a:r>
              <a:rPr lang="en-US" sz="2200" dirty="0"/>
              <a:t>S</a:t>
            </a:r>
            <a:r>
              <a:rPr lang="en-US" sz="2200" b="0" i="0" u="none" strike="noStrike" baseline="0" dirty="0"/>
              <a:t>tored data: Finite, stored in various kinds of large data repositories</a:t>
            </a:r>
          </a:p>
          <a:p>
            <a:pPr lvl="1"/>
            <a:r>
              <a:rPr lang="en-US" sz="2200" dirty="0"/>
              <a:t>Streaming data (e.g., </a:t>
            </a:r>
            <a:r>
              <a:rPr lang="en-US" sz="2200" b="0" i="0" u="none" strike="noStrike" baseline="0" dirty="0"/>
              <a:t>video surveillance or remote sensing): Dynamic, constantly coming, infinite</a:t>
            </a:r>
            <a:r>
              <a:rPr lang="en-US" sz="2200" b="0" u="none" strike="noStrike" baseline="0" dirty="0"/>
              <a:t>, real-time response</a:t>
            </a:r>
            <a:r>
              <a:rPr lang="en-US" sz="2200" b="0" u="none" strike="noStrike" baseline="0" dirty="0">
                <a:cs typeface="Calibri" panose="020F0502020204030204" pitchFamily="34" charset="0"/>
              </a:rPr>
              <a:t>―posing challenges on effective data mining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7949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sz="4000" b="1" i="0" u="none" strike="noStrike" baseline="0" dirty="0"/>
              <a:t>Mining Various Kinds of Knowledge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8475" y="1140737"/>
            <a:ext cx="11009573" cy="5495587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Multidimensional Data Summarization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Mining Frequent Patterns, Associations, and Correlations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Classification and Regression for Predictive Analysis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Cluster Analysis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Deep Learning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Outlier Analysis</a:t>
            </a:r>
            <a:endParaRPr lang="en-US" sz="2400" b="1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i="0" u="none" strike="noStrike" baseline="0" dirty="0"/>
              <a:t>Are All Mining Results Interesting?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34730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22007</TotalTime>
  <Words>1615</Words>
  <Application>Microsoft Office PowerPoint</Application>
  <PresentationFormat>Widescreen</PresentationFormat>
  <Paragraphs>203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Berlin Sans FB Demi</vt:lpstr>
      <vt:lpstr>Calibri</vt:lpstr>
      <vt:lpstr>Tahoma</vt:lpstr>
      <vt:lpstr>Wingdings</vt:lpstr>
      <vt:lpstr>Retrospect</vt:lpstr>
      <vt:lpstr>Data Mining</vt:lpstr>
      <vt:lpstr>Chapter 1.  Introduction</vt:lpstr>
      <vt:lpstr>What Is Data Mining?</vt:lpstr>
      <vt:lpstr>PowerPoint Presentation</vt:lpstr>
      <vt:lpstr>PowerPoint Presentation</vt:lpstr>
      <vt:lpstr>Data Mining: An Essential Step in Knowledge Discovery</vt:lpstr>
      <vt:lpstr>Diversity of Data Types for Data Mining (I)</vt:lpstr>
      <vt:lpstr>Diversity of Data Types for Data Mining (II)</vt:lpstr>
      <vt:lpstr>Mining Various Kinds of Knowledge</vt:lpstr>
      <vt:lpstr>Multidimensional Data Summarization</vt:lpstr>
      <vt:lpstr>Pattern Discovery: Mining Frequent Patterns, Associations, and Correlations </vt:lpstr>
      <vt:lpstr>Classification and Regression for Predictive Analysis</vt:lpstr>
      <vt:lpstr>Cluster Analysis</vt:lpstr>
      <vt:lpstr>Deep Learning</vt:lpstr>
      <vt:lpstr>Outlier Analysis</vt:lpstr>
      <vt:lpstr>Evaluation of Knowledge</vt:lpstr>
      <vt:lpstr>Data Mining: Confluence of Multiple Disciplines </vt:lpstr>
      <vt:lpstr>Why Confluence of Multiple Disciplines?</vt:lpstr>
      <vt:lpstr>Data Mining and Applications</vt:lpstr>
      <vt:lpstr>Data Mining and Society</vt:lpstr>
      <vt:lpstr>Course Format</vt:lpstr>
      <vt:lpstr>Grading (approximate)</vt:lpstr>
      <vt:lpstr>Text Book</vt:lpstr>
      <vt:lpstr>Questions? </vt:lpstr>
      <vt:lpstr>Summary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USER</cp:lastModifiedBy>
  <cp:revision>959</cp:revision>
  <cp:lastPrinted>2016-08-23T14:41:30Z</cp:lastPrinted>
  <dcterms:created xsi:type="dcterms:W3CDTF">2014-06-02T15:06:14Z</dcterms:created>
  <dcterms:modified xsi:type="dcterms:W3CDTF">2024-02-19T13:22:41Z</dcterms:modified>
</cp:coreProperties>
</file>